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4"/>
  </p:sldMasterIdLst>
  <p:notesMasterIdLst>
    <p:notesMasterId r:id="rId18"/>
  </p:notesMasterIdLst>
  <p:sldIdLst>
    <p:sldId id="265" r:id="rId5"/>
    <p:sldId id="282" r:id="rId6"/>
    <p:sldId id="273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EFEFE"/>
    <a:srgbClr val="1D98D2"/>
    <a:srgbClr val="A20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1E07B-06AE-4CF4-881B-FA66DDAC906C}" v="89" dt="2024-01-12T14:16:53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4CE25-B442-4BAF-AE8F-ADF6CBB61EB0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73ED-C550-4A23-B22D-7CD8C66BE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48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graaf.nl/video/1893871426/zoon-berooft-zijn-eigen-moeder-van-75-00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69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59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19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4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Meneer Kuppens wordt bestolen door mantelzorger: https://www.youtube.com/watch?v=jmZ-jQMZL8U</a:t>
            </a:r>
          </a:p>
          <a:p>
            <a:endParaRPr lang="nl-NL" dirty="0"/>
          </a:p>
          <a:p>
            <a:r>
              <a:rPr lang="nl-NL" dirty="0"/>
              <a:t>Eugenie</a:t>
            </a:r>
            <a:r>
              <a:rPr lang="nl-NL" baseline="0" dirty="0"/>
              <a:t> wordt bestolen door eigen zoon (Indisch):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https://www.telegraaf.nl/video/1893871426/zoon-berooft-zijn-eigen-moeder-van-75-000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Meneer vd Tak, overbelaste mantelzorger: https://youtu.be/0YUVx4Xdqps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2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Meneer vd Tak, overbelaste mantelzorger: https://youtu.be/0YUVx4Xdqps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0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Meneer vd Tak, overbelaste mantelzorger: https://youtu.be/0YUVx4Xdqps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Meneer vd Tak, overbelaste mantelzorger: https://youtu.be/0YUVx4Xdqps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Meneer vd Tak, overbelaste mantelzorger: https://youtu.be/0YUVx4Xdqps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6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Meneer vd Tak, overbelaste mantelzorger: https://youtu.be/0YUVx4Xdqps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5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Meneer vd Tak, overbelaste mantelzorger: https://youtu.be/0YUVx4Xdqps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6F502-3D44-4BAF-AF15-B5CFE41CDF9F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6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F413-F322-42E6-BC3D-F8F6CA57FCD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8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9D2C-F1BE-45AC-85E4-68669C81145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239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9D2C-F1BE-45AC-85E4-68669C81145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3270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9D2C-F1BE-45AC-85E4-68669C81145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402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9D2C-F1BE-45AC-85E4-68669C81145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2730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9D2C-F1BE-45AC-85E4-68669C81145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696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EC1B-8071-4A6A-B174-D5E6A27410A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9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CF98-191C-4C86-A8E6-9DA5B729484C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5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4477-EB45-4232-93A4-31A3C9D8A9F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8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F86F-B188-4B4E-B828-DBBAADF4410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E8FF-6443-4BE1-808C-F175F23D7A7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0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3CB0-D9BB-48E0-BDE8-702DCF378D6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A4F6-CF72-448D-98DF-941C6FA0170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0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252-A13D-4D15-ADDB-71186D4BD40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2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03CA-0F41-427A-9553-0B64269B261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2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F51-038C-4FB9-8115-A7A08AE0F5E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9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9D2C-F1BE-45AC-85E4-68669C81145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7CDF7F-7DC1-4C39-A7EA-ACC55610336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6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geo.nl/-/media/Files/Bibliotheek/Factsheet-ouderenmishandeling-Movisie.ashx" TargetMode="External"/><Relationship Id="rId3" Type="http://schemas.openxmlformats.org/officeDocument/2006/relationships/hyperlink" Target="https://www.ikvermoedhuiselijkgeweld.nl/ouderenmishandeling" TargetMode="External"/><Relationship Id="rId7" Type="http://schemas.openxmlformats.org/officeDocument/2006/relationships/hyperlink" Target="https://www.movisie.nl/artikel/ouderenmishandeling-kaar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achtofferwijzer.nl/geweld/ouderenmishandeling/naaste" TargetMode="External"/><Relationship Id="rId5" Type="http://schemas.openxmlformats.org/officeDocument/2006/relationships/hyperlink" Target="https://slachtofferwijzer.nl/geweld/ouderenmishandelin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rijksoverheid.nl/onderwerpen/huiselijk-geweld/vraag-en-antwoord/wat-kan-ik-doen-bij-ouderenmishandeling" TargetMode="External"/><Relationship Id="rId9" Type="http://schemas.openxmlformats.org/officeDocument/2006/relationships/hyperlink" Target="https://www.veiligthuisgroningen.nl/kenniscentrum/ouderenmishandel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" y="206828"/>
            <a:ext cx="2246050" cy="31755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850571" y="4659421"/>
            <a:ext cx="10004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			</a:t>
            </a:r>
            <a:endParaRPr lang="nl-NL" sz="3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85251" y="5259585"/>
            <a:ext cx="914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Ouderenmishandeling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2398A7B-0431-8EE4-991F-0FEE940B6310}"/>
              </a:ext>
            </a:extLst>
          </p:cNvPr>
          <p:cNvSpPr txBox="1"/>
          <p:nvPr/>
        </p:nvSpPr>
        <p:spPr>
          <a:xfrm>
            <a:off x="514905" y="3120665"/>
            <a:ext cx="177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0800-2000</a:t>
            </a:r>
          </a:p>
        </p:txBody>
      </p:sp>
    </p:spTree>
    <p:extLst>
      <p:ext uri="{BB962C8B-B14F-4D97-AF65-F5344CB8AC3E}">
        <p14:creationId xmlns:p14="http://schemas.microsoft.com/office/powerpoint/2010/main" val="2874769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E0821-CF14-4B30-BAAE-064D0866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30" y="604589"/>
            <a:ext cx="78714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SCHENDING VAN RECHTEN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430297" y="1659378"/>
            <a:ext cx="38145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Bijvoorbeeld: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Onthouden van bezoek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Isoleren van sociale contacten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Opzeggen abonnementen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Post weghouden bij oudere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F65CAE-0946-8B5D-B10E-6AEE37EDC6D2}"/>
              </a:ext>
            </a:extLst>
          </p:cNvPr>
          <p:cNvSpPr txBox="1"/>
          <p:nvPr/>
        </p:nvSpPr>
        <p:spPr>
          <a:xfrm>
            <a:off x="6430297" y="3322468"/>
            <a:ext cx="466678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Voorbeelden van signalen: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Weinig tot geen bezoek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Nooit alleen in gezelschap kunnen zijn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Weinig tot geen informatie over de oudere krijgen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Onbeantwoorde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Geen hobby’s (meer) beoefenen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E670BBF-970F-F7FD-4DDC-C65885120CDE}"/>
              </a:ext>
            </a:extLst>
          </p:cNvPr>
          <p:cNvSpPr txBox="1"/>
          <p:nvPr/>
        </p:nvSpPr>
        <p:spPr>
          <a:xfrm>
            <a:off x="539573" y="1746348"/>
            <a:ext cx="5452853" cy="2970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Mevrouw van 88 jaar: “Ik wil graag iedere week op bezoek bij mijn zus.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Omdat ik oud ben en niet meer zelfstandig een uur met de trein kan reizen, moet ik gebracht worden.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Maar niemand brengt mij. </a:t>
            </a:r>
          </a:p>
          <a:p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Ik krijg te horen: ‘Zeur niet zo, oud mens’.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Als ik toch blijf vragen, dan krijg ik een klap.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Ik zie mijn zus nooit”. </a:t>
            </a:r>
          </a:p>
          <a:p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A7803F-D7E8-FFB0-8237-93A35978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914" y="172065"/>
            <a:ext cx="21337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9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6" y="608121"/>
            <a:ext cx="4699576" cy="652508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WAT KUNT U DOEN?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EC8ECC-B306-4661-A18D-18723B96ABF9}"/>
              </a:ext>
            </a:extLst>
          </p:cNvPr>
          <p:cNvSpPr txBox="1"/>
          <p:nvPr/>
        </p:nvSpPr>
        <p:spPr>
          <a:xfrm>
            <a:off x="329191" y="1705451"/>
            <a:ext cx="78034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Met de oudere uw zorgen bespreken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Met een familielid van de oudere uw zorgen bespreken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(anoniem</a:t>
            </a:r>
            <a:r>
              <a:rPr lang="nl-NL" sz="2000" dirty="0">
                <a:solidFill>
                  <a:srgbClr val="FF33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*</a:t>
            </a: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 Advies vragen aan Veilig Thuis: 0800 – 2000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(anoniem</a:t>
            </a:r>
            <a:r>
              <a:rPr lang="nl-NL" sz="2000" dirty="0">
                <a:solidFill>
                  <a:srgbClr val="FF33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*</a:t>
            </a: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 Melden bij Veilig Thuis: 0800 – 2000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Advies vragen aan Sociaal Werk De Schans: 0594 – 745 620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B9B9ED0-851A-5873-09D1-F6E3A8296E63}"/>
              </a:ext>
            </a:extLst>
          </p:cNvPr>
          <p:cNvSpPr txBox="1"/>
          <p:nvPr/>
        </p:nvSpPr>
        <p:spPr>
          <a:xfrm>
            <a:off x="329191" y="5082441"/>
            <a:ext cx="11054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3300"/>
                </a:solidFill>
              </a:rPr>
              <a:t>*</a:t>
            </a:r>
            <a:r>
              <a:rPr lang="nl-NL" u="sng" dirty="0"/>
              <a:t>Anoniem advies </a:t>
            </a:r>
            <a:r>
              <a:rPr lang="nl-NL" dirty="0"/>
              <a:t>vragen bij Veilig Thuis betekent dat u niet de naam van de persoon waar u zorgen over heeft noemt.</a:t>
            </a:r>
          </a:p>
          <a:p>
            <a:r>
              <a:rPr lang="nl-NL" dirty="0"/>
              <a:t> </a:t>
            </a:r>
          </a:p>
          <a:p>
            <a:r>
              <a:rPr lang="nl-NL" dirty="0">
                <a:solidFill>
                  <a:srgbClr val="FF3300"/>
                </a:solidFill>
              </a:rPr>
              <a:t>*</a:t>
            </a:r>
            <a:r>
              <a:rPr lang="nl-NL" u="sng" dirty="0"/>
              <a:t>Anoniem melden </a:t>
            </a:r>
            <a:r>
              <a:rPr lang="nl-NL" dirty="0"/>
              <a:t>bij Veilig Thuis betekent dat de persoon waarover u meldt, niet te weten komt wie er over hem/haar heeft gemeld.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C28D427-8171-4693-81FC-69ED806E3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920" y="173783"/>
            <a:ext cx="21337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4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6" y="608121"/>
            <a:ext cx="4699576" cy="652508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VEILIG THUIS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EC8ECC-B306-4661-A18D-18723B96ABF9}"/>
              </a:ext>
            </a:extLst>
          </p:cNvPr>
          <p:cNvSpPr txBox="1"/>
          <p:nvPr/>
        </p:nvSpPr>
        <p:spPr>
          <a:xfrm>
            <a:off x="476105" y="1520785"/>
            <a:ext cx="8916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Bereikbaarheid: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Telefonisch bereikbaar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Gratis landelijk nummer: </a:t>
            </a:r>
            <a:r>
              <a:rPr lang="nl-NL" sz="2800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0800 – 2000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 werkdagen van 08.30 – 17.00 uur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Acute zorgen ?  ook na 17.00 uur te bereiken en / of 112 bellen !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B9B9ED0-851A-5873-09D1-F6E3A8296E63}"/>
              </a:ext>
            </a:extLst>
          </p:cNvPr>
          <p:cNvSpPr txBox="1"/>
          <p:nvPr/>
        </p:nvSpPr>
        <p:spPr>
          <a:xfrm>
            <a:off x="509758" y="3816974"/>
            <a:ext cx="11468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Wat doet Veilig Thuis ?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Zorgen bespreekbaar maken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Hulpverlening op gang brengen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Werkt nauw samen met alle gemeenten in de provincie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58FF80-3AEE-EF9D-2DE2-79F05E948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908" y="203279"/>
            <a:ext cx="21337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6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6" y="608121"/>
            <a:ext cx="4699576" cy="652508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EC8ECC-B306-4661-A18D-18723B96ABF9}"/>
              </a:ext>
            </a:extLst>
          </p:cNvPr>
          <p:cNvSpPr txBox="1"/>
          <p:nvPr/>
        </p:nvSpPr>
        <p:spPr>
          <a:xfrm>
            <a:off x="476105" y="1520785"/>
            <a:ext cx="97065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3"/>
              </a:rPr>
              <a:t>https://www.ikvermoedhuiselijkgeweld.nl/ouderenmishandeling</a:t>
            </a: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</a:t>
            </a:r>
          </a:p>
          <a:p>
            <a:endParaRPr lang="nl-NL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4"/>
              </a:rPr>
              <a:t>https://www.rijksoverheid.nl/onderwerpen/huiselijk-geweld/vraag-en-antwoord/wat-kan-ik-doen-bij-ouderenmishandeling</a:t>
            </a: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endParaRPr lang="nl-NL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5"/>
              </a:rPr>
              <a:t>https://slachtofferwijzer.nl/geweld/ouderenmishandeling</a:t>
            </a: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endParaRPr lang="nl-NL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6"/>
              </a:rPr>
              <a:t>https://slachtofferwijzer.nl/geweld/ouderenmishandeling/naaste</a:t>
            </a: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7"/>
              </a:rPr>
              <a:t>https://www.movisie.nl/artikel/ouderenmishandeling-kaart</a:t>
            </a: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endParaRPr lang="nl-NL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8"/>
              </a:rPr>
              <a:t>https://www.augeo.nl/-/media/Files/Bibliotheek/Factsheet-ouderenmishandeling-Movisie.ashx</a:t>
            </a: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endParaRPr lang="nl-NL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9"/>
              </a:rPr>
              <a:t>https://www.veiligthuisgroningen.nl/kenniscentrum/ouderenmishandeling</a:t>
            </a:r>
            <a: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A37A39-EA29-C790-1231-E6DF8EFE0D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7249" y="189691"/>
            <a:ext cx="21337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1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6" y="608121"/>
            <a:ext cx="8780140" cy="1320800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Definitie ouderenmishandeling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106" y="1530490"/>
            <a:ext cx="11032313" cy="44654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Ouderenmishandeling komt voor in huiselijke kring, maar ook in een zorginstelling. </a:t>
            </a:r>
          </a:p>
          <a:p>
            <a:pPr marL="0" indent="0">
              <a:buNone/>
            </a:pPr>
            <a:endParaRPr lang="nl-NL" sz="3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sz="3200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huiselijke kring betekent het: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3200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Mishandeling door partners, ex-partners, gezinsleden, familieleden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3200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 huisvrienden. Dit is een vorm van huiselijk geweld. </a:t>
            </a:r>
          </a:p>
          <a:p>
            <a:pPr marL="0" indent="0">
              <a:buNone/>
            </a:pPr>
            <a:endParaRPr lang="nl-NL" sz="3200" dirty="0">
              <a:solidFill>
                <a:srgbClr val="A20D5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Slachtoffer is 65+</a:t>
            </a:r>
            <a:endParaRPr lang="nl-NL" sz="3200" baseline="-25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Iemand handelt of handelt niet</a:t>
            </a:r>
          </a:p>
          <a:p>
            <a:r>
              <a:rPr lang="nl-NL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Professionele of persoonlijke relatie</a:t>
            </a:r>
          </a:p>
          <a:p>
            <a:r>
              <a:rPr lang="nl-NL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Oudere wordt geschaad: psychisch, fysiek, materieel of grote kans op</a:t>
            </a:r>
          </a:p>
          <a:p>
            <a:r>
              <a:rPr lang="nl-NL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Enige mate van afhankelijkheid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EA8D4E87-BE29-6B10-D4DC-3900DE9AB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163" y="111104"/>
            <a:ext cx="2136760" cy="11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2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4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2EE0821-CF14-4B30-BAAE-064D0866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76" y="816638"/>
            <a:ext cx="4010828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Profielen</a:t>
            </a:r>
            <a:r>
              <a:rPr lang="en-US" sz="2800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ouderenmishandeling</a:t>
            </a:r>
            <a:br>
              <a:rPr lang="en-US" sz="2300" dirty="0"/>
            </a:br>
            <a:endParaRPr lang="en-US" sz="23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7A87C79-CF8A-4888-B315-82D9A73F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4" y="1728081"/>
            <a:ext cx="6583977" cy="38463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ts val="1000"/>
              </a:spcBef>
              <a:buClr>
                <a:schemeClr val="accent1"/>
              </a:buClr>
              <a:buSzPct val="80000"/>
              <a:tabLst/>
            </a:pP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Er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zijn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2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profielen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te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herkennen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binnen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ouderenmishandeling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: </a:t>
            </a:r>
          </a:p>
          <a:p>
            <a:pPr marL="0" marR="0" lvl="0" indent="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endParaRPr kumimoji="0" lang="en-US" altLang="nl-NL" sz="2000" b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marR="0" lvl="0" indent="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Ontspoorde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zorg</a:t>
            </a:r>
            <a:r>
              <a:rPr lang="en-US" alt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=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pPr marL="0" marR="0" lvl="0" indent="0" fontAlgn="base">
              <a:spcBef>
                <a:spcPts val="1000"/>
              </a:spcBef>
              <a:buClr>
                <a:schemeClr val="accent1"/>
              </a:buClr>
              <a:buSzPct val="80000"/>
              <a:tabLst/>
            </a:pPr>
            <a:r>
              <a:rPr lang="en-US" alt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ntstaat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door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overbelasting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van de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mantelzorger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 </a:t>
            </a:r>
          </a:p>
          <a:p>
            <a:pPr marL="0" marR="0" lvl="0" indent="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endParaRPr kumimoji="0" lang="en-US" altLang="nl-NL" sz="2000" b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marR="0" lvl="0" indent="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Opzettelijke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mishandeling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= </a:t>
            </a:r>
          </a:p>
          <a:p>
            <a:pPr marL="0" marR="0" lvl="0" indent="0" fontAlgn="base">
              <a:spcBef>
                <a:spcPts val="1000"/>
              </a:spcBef>
              <a:buClr>
                <a:schemeClr val="accent1"/>
              </a:buClr>
              <a:buSzPct val="80000"/>
              <a:tabLst/>
            </a:pP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Is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moedwillige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mishandeling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kumimoji="0" lang="en-US" altLang="nl-NL" sz="2000" b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verwaarlozing</a:t>
            </a:r>
            <a:r>
              <a:rPr kumimoji="0" lang="en-US" altLang="nl-NL" sz="2000" b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 </a:t>
            </a:r>
          </a:p>
          <a:p>
            <a:pPr marL="0" marR="0" lvl="0" indent="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endParaRPr kumimoji="0" lang="en-US" altLang="nl-NL" sz="2000" b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A2A4C6D-1C39-46BD-BC8D-12D6E6F560E1}"/>
              </a:ext>
            </a:extLst>
          </p:cNvPr>
          <p:cNvSpPr txBox="1"/>
          <p:nvPr/>
        </p:nvSpPr>
        <p:spPr>
          <a:xfrm>
            <a:off x="6329237" y="4293705"/>
            <a:ext cx="66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4" name="Picture 38" descr="Bureau met een stethoscoop en een computertoetsenbord">
            <a:extLst>
              <a:ext uri="{FF2B5EF4-FFF2-40B4-BE49-F238E27FC236}">
                <a16:creationId xmlns:a16="http://schemas.microsoft.com/office/drawing/2014/main" id="{EA1B25C8-A4CC-60B2-FF20-4CA871C0D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44" r="5883" b="1"/>
          <a:stretch/>
        </p:blipFill>
        <p:spPr>
          <a:xfrm flipH="1">
            <a:off x="-45699" y="10"/>
            <a:ext cx="45719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2CE020-11D1-736E-FE74-B4CA2B1D4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239" y="216130"/>
            <a:ext cx="21337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E0821-CF14-4B30-BAAE-064D0866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845" y="314008"/>
            <a:ext cx="5912310" cy="1325563"/>
          </a:xfrm>
        </p:spPr>
        <p:txBody>
          <a:bodyPr>
            <a:normAutofit/>
          </a:bodyPr>
          <a:lstStyle/>
          <a:p>
            <a:pPr algn="ctr"/>
            <a:r>
              <a:rPr lang="nl-NL" sz="4300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FYSIEK GEWELD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256731" y="1419855"/>
            <a:ext cx="277569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Bijvoorbeeld: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Slaan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Knijpen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Vastbinden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Drogeren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F65CAE-0946-8B5D-B10E-6AEE37EDC6D2}"/>
              </a:ext>
            </a:extLst>
          </p:cNvPr>
          <p:cNvSpPr txBox="1"/>
          <p:nvPr/>
        </p:nvSpPr>
        <p:spPr>
          <a:xfrm>
            <a:off x="6256731" y="3385352"/>
            <a:ext cx="389898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Voorbeelden van signalen: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Blauwe plekken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Schrammen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Snij-, schaaf- of brandwonden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Zwellingen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Striemen op het lichaam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Versuffing en apathie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E670BBF-970F-F7FD-4DDC-C65885120CDE}"/>
              </a:ext>
            </a:extLst>
          </p:cNvPr>
          <p:cNvSpPr txBox="1"/>
          <p:nvPr/>
        </p:nvSpPr>
        <p:spPr>
          <a:xfrm>
            <a:off x="752833" y="1369416"/>
            <a:ext cx="4949877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Meneer van 80 jaar: “Mijn vrouw is beginnend dementerend.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Ze gaat door het huis dwalen als ik even niet oplet. En ze loopt het gevaar naar buiten te gaan of van de trap te vallen of zich te bezeren.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Ik bind haar daarom altijd een paar uur per dag zachtjes vast op haar stoel.”</a:t>
            </a:r>
          </a:p>
          <a:p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Mevrouw van 80 jaar: “Ik snap niet waarom ik elke dag op mijn stoel moet blijven zitten.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Als er zomaar iemand binnenkomt, moet ik thee kunnen zetten.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Ik vind het gevaarlijk”.</a:t>
            </a:r>
          </a:p>
          <a:p>
            <a:endParaRPr lang="nl-NL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4EA217-A798-8FC1-5F28-8111B1050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920" y="218839"/>
            <a:ext cx="21337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9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E0821-CF14-4B30-BAAE-064D0866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845" y="413245"/>
            <a:ext cx="591231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PSYCHISCH GEWELD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430298" y="1542162"/>
            <a:ext cx="27756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Bijvoorbeeld: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Vernederen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Schelden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Kleineren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Dreigen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F65CAE-0946-8B5D-B10E-6AEE37EDC6D2}"/>
              </a:ext>
            </a:extLst>
          </p:cNvPr>
          <p:cNvSpPr txBox="1"/>
          <p:nvPr/>
        </p:nvSpPr>
        <p:spPr>
          <a:xfrm>
            <a:off x="6430298" y="3322468"/>
            <a:ext cx="3808563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Voorbeelden van signalen: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Woede en/of verdriet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Schuchterheid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Wantrouwen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Slaap-en/of eetproblemen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Deuren zijn op slot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Overname van zaken die iemand best zelf 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Geen toegang van vrienden of bekenden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Geen privacy bij bezoek </a:t>
            </a:r>
            <a:r>
              <a:rPr lang="nl-NL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E670BBF-970F-F7FD-4DDC-C65885120CDE}"/>
              </a:ext>
            </a:extLst>
          </p:cNvPr>
          <p:cNvSpPr txBox="1"/>
          <p:nvPr/>
        </p:nvSpPr>
        <p:spPr>
          <a:xfrm>
            <a:off x="805300" y="1542162"/>
            <a:ext cx="5044277" cy="4539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Een dochter zorgt voor haar vader die de ziekte van Parkinson heeft, daarnaast heeft ze een drukke baan en een gezin. </a:t>
            </a:r>
          </a:p>
          <a:p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Wanneer de thuiszorg komt, is dochter ook in huis.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Ze moppert tijdens het hele bezoek tegen haar vader.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Tegen de thuiszorg zegt ze dat ze op tijd staat en dat haar vader voor de zoveelste keer in zijn broek geplast heeft tijdens het boodschappen doen. </a:t>
            </a:r>
          </a:p>
          <a:p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Ze zegt tegen in het bijzijn van de thuiszorg haar vader: “Ik schaam me dood voor jou, op deze manier ga ik niet meer met jou naar buiten !”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200F5E-7BCD-275D-ECB5-719C75D23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248" y="173782"/>
            <a:ext cx="21337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9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E0821-CF14-4B30-BAAE-064D0866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33" y="413852"/>
            <a:ext cx="5846102" cy="645160"/>
          </a:xfrm>
        </p:spPr>
        <p:txBody>
          <a:bodyPr anchor="b">
            <a:noAutofit/>
          </a:bodyPr>
          <a:lstStyle/>
          <a:p>
            <a:r>
              <a:rPr lang="nl-NL" sz="4300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VERWAARLOZING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518625" y="1121118"/>
            <a:ext cx="277897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4632">
              <a:spcAft>
                <a:spcPts val="600"/>
              </a:spcAft>
            </a:pPr>
            <a:r>
              <a:rPr lang="nl-NL" sz="1700" kern="120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Bijvoorbeeld: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kern="120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Slechte hygiëne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kern="120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Onvoldoende zorg/medicatie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kern="120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Slechte voeding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kern="120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Geen liefde/aandacht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F65CAE-0946-8B5D-B10E-6AEE37EDC6D2}"/>
              </a:ext>
            </a:extLst>
          </p:cNvPr>
          <p:cNvSpPr txBox="1"/>
          <p:nvPr/>
        </p:nvSpPr>
        <p:spPr>
          <a:xfrm>
            <a:off x="5522875" y="3474725"/>
            <a:ext cx="196062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ondervoeding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uitdroging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slechte hygiëne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doorliggen of andere onverzorgde wonden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vervuiling van zichzelf en/of huis</a:t>
            </a:r>
            <a:endParaRPr lang="nl-NL" sz="17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E670BBF-970F-F7FD-4DDC-C65885120CDE}"/>
              </a:ext>
            </a:extLst>
          </p:cNvPr>
          <p:cNvSpPr txBox="1"/>
          <p:nvPr/>
        </p:nvSpPr>
        <p:spPr>
          <a:xfrm>
            <a:off x="452519" y="1144017"/>
            <a:ext cx="4574682" cy="50629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17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Een vrouw van 83 jaar heeft enkele beroertes gehad, waardoor ze </a:t>
            </a:r>
            <a:r>
              <a:rPr lang="nl-NL" sz="1700" dirty="0" err="1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moeilĳk</a:t>
            </a:r>
            <a:r>
              <a:rPr lang="nl-NL" sz="17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kan lopen. </a:t>
            </a:r>
          </a:p>
          <a:p>
            <a:pPr>
              <a:spcAft>
                <a:spcPts val="0"/>
              </a:spcAft>
            </a:pPr>
            <a:endParaRPr lang="nl-NL" sz="1700" dirty="0"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7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Haar kleindochter doet veel voor haar. </a:t>
            </a:r>
          </a:p>
          <a:p>
            <a:pPr>
              <a:spcAft>
                <a:spcPts val="0"/>
              </a:spcAft>
            </a:pPr>
            <a:r>
              <a:rPr lang="nl-NL" sz="17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Ze doet bijvoorbeeld de boodschappen. Als de buurvrouw op de koffie komt, wil zij uit de koelkast koffiemelk pakken. </a:t>
            </a:r>
          </a:p>
          <a:p>
            <a:pPr>
              <a:spcAft>
                <a:spcPts val="0"/>
              </a:spcAft>
            </a:pPr>
            <a:r>
              <a:rPr lang="nl-NL" sz="17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In de koelkast ligt een pak melk en een 3 pakjes kaas. De buurvrouw is verbaasd en vraagt of ze even in de voorraadkast mag kijken. </a:t>
            </a:r>
          </a:p>
          <a:p>
            <a:pPr>
              <a:spcAft>
                <a:spcPts val="0"/>
              </a:spcAft>
            </a:pPr>
            <a:r>
              <a:rPr lang="nl-NL" sz="17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In de voorraadkast ligt een pak crackers en een pak suiker. De buurvrouw vraagt of de boodschappen nog gedaan moeten worden. </a:t>
            </a:r>
          </a:p>
          <a:p>
            <a:pPr>
              <a:spcAft>
                <a:spcPts val="0"/>
              </a:spcAft>
            </a:pPr>
            <a:r>
              <a:rPr lang="nl-NL" sz="17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De vrouw geeft aan dat deze net gedaan zijn, maar dat haar kleindochter weinig tijd had deze week. </a:t>
            </a:r>
            <a:endParaRPr lang="nl-NL" sz="17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A895472-AA05-254F-154C-7D593D67DC0F}"/>
              </a:ext>
            </a:extLst>
          </p:cNvPr>
          <p:cNvSpPr txBox="1"/>
          <p:nvPr/>
        </p:nvSpPr>
        <p:spPr>
          <a:xfrm>
            <a:off x="7483498" y="3509753"/>
            <a:ext cx="294776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lichamelijke achteruitgang 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plotselinge vermagering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depressie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frustratie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apathie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verdriet en wanhoop</a:t>
            </a:r>
          </a:p>
          <a:p>
            <a:pPr marL="151448" indent="-151448" defTabSz="48463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1700" kern="1200" dirty="0"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onvoldoende eten en drinken in huis</a:t>
            </a:r>
          </a:p>
          <a:p>
            <a:pPr lvl="0">
              <a:spcAft>
                <a:spcPts val="600"/>
              </a:spcAft>
              <a:defRPr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2A46272-84DA-D784-9EBC-4EC31FDB341D}"/>
              </a:ext>
            </a:extLst>
          </p:cNvPr>
          <p:cNvSpPr txBox="1"/>
          <p:nvPr/>
        </p:nvSpPr>
        <p:spPr>
          <a:xfrm>
            <a:off x="5518625" y="3177210"/>
            <a:ext cx="30508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00" kern="120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Voorbeelden van signalen: 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F79F755-1F91-8592-D183-3DFEECB7D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913" y="242608"/>
            <a:ext cx="21337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2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E0821-CF14-4B30-BAAE-064D0866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33" y="413852"/>
            <a:ext cx="5846102" cy="645160"/>
          </a:xfrm>
        </p:spPr>
        <p:txBody>
          <a:bodyPr anchor="b">
            <a:noAutofit/>
          </a:bodyPr>
          <a:lstStyle/>
          <a:p>
            <a:r>
              <a:rPr lang="nl-NL" sz="4300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SEKSUEEL GEWELD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349949" y="1351781"/>
            <a:ext cx="2778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Bijvoorbeeld: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Exhibitionisme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Aanranden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verkrachting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F65CAE-0946-8B5D-B10E-6AEE37EDC6D2}"/>
              </a:ext>
            </a:extLst>
          </p:cNvPr>
          <p:cNvSpPr txBox="1"/>
          <p:nvPr/>
        </p:nvSpPr>
        <p:spPr>
          <a:xfrm>
            <a:off x="5349948" y="2798331"/>
            <a:ext cx="531213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84632">
              <a:spcAft>
                <a:spcPts val="600"/>
              </a:spcAft>
            </a:pPr>
            <a:r>
              <a:rPr lang="nl-NL" sz="1700" kern="120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Voorbeelden van signalen: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Beschadigingen of irritaties aan genitaliën of anus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Terugkerende genitale of anale infecties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Bloedvlekken in kleding of beddengoed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Moeite met zitten of lopen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Geslachtsziekten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Hevige onrust bij het (ont-) kleden of wassen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Veelvuldig seksueel getinte gesprekken voeren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E670BBF-970F-F7FD-4DDC-C65885120CDE}"/>
              </a:ext>
            </a:extLst>
          </p:cNvPr>
          <p:cNvSpPr txBox="1"/>
          <p:nvPr/>
        </p:nvSpPr>
        <p:spPr>
          <a:xfrm>
            <a:off x="443642" y="1351781"/>
            <a:ext cx="4574682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Mevrouw van 90 jaar woont nog zelfstandig met thuishulp. De buurman doet vaak klusjes voor haar in huis. Mevrouw is daar heel blij mee.</a:t>
            </a:r>
          </a:p>
          <a:p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 de klus zegt mevrouw tegen de buurman: ‘Wat bof ik toch met jou!’, en ze schenkt zoals altijd een borrel in voor beiden. </a:t>
            </a:r>
          </a:p>
          <a:p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Mevrouw krijgt het warm en trekt haar duster uit.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Dan pakt de buurman zijn mobiele telefoon en maakt foto’s van haar in haar nachtpon.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 buurman pakt haar vast en betast haar. </a:t>
            </a:r>
            <a:b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75EA19-1824-1E39-DDDC-BC70F0BA1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914" y="150765"/>
            <a:ext cx="21337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E0821-CF14-4B30-BAAE-064D0866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420" y="443971"/>
            <a:ext cx="69096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FINANCIËLE UITBUITING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430297" y="1542162"/>
            <a:ext cx="38145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Bijvoorbeeld: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Spullen meenemen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Geld pinnen/overboeken voor zichzelf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Dwingen wijzigen testament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F65CAE-0946-8B5D-B10E-6AEE37EDC6D2}"/>
              </a:ext>
            </a:extLst>
          </p:cNvPr>
          <p:cNvSpPr txBox="1"/>
          <p:nvPr/>
        </p:nvSpPr>
        <p:spPr>
          <a:xfrm>
            <a:off x="6430297" y="3322468"/>
            <a:ext cx="466678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Voorbeelden van signalen: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plotselinge of onverklaarbare geldopnames bij de bank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verdwijnen van waardevolle spullen uit huis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onverklaarbaar tekort aan geld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ontstaan van schulden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huurachterstand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grote belangstelling van familie voor geld of bezittingen van de oudere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weigeren van informatie over financiële situatie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E670BBF-970F-F7FD-4DDC-C65885120CDE}"/>
              </a:ext>
            </a:extLst>
          </p:cNvPr>
          <p:cNvSpPr txBox="1"/>
          <p:nvPr/>
        </p:nvSpPr>
        <p:spPr>
          <a:xfrm>
            <a:off x="610595" y="1622061"/>
            <a:ext cx="5328566" cy="3493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Meneer van 75 jaar: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“Er verdwijnt geld van mijn rekening wanneer ik mijn nicht boodschappen laat doen.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 het bonnetje staat niet hetzelfde bedrag dan op de afschrijving van mijn bankrekening. </a:t>
            </a:r>
          </a:p>
          <a:p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Als ik haar er naar vraag, wordt ze geïrriteerd.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Ze zegt dat ze het heel druk heeft. Mij helpen met boodschappen doen, maakt ze speciaal tijd voor vrij.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Ze heeft het niet makkelijk. Ik snap het ook wel. Bezoek krijg ik nauwelijks.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Ik mag blij zijn dat ze mij komt helpen.”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303F62-4399-9C93-3C34-DC3131F2D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580" y="222833"/>
            <a:ext cx="21337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9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E0821-CF14-4B30-BAAE-064D0866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30" y="604589"/>
            <a:ext cx="78714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SCHENDING VAN RECHTEN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430297" y="1659378"/>
            <a:ext cx="38145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Bijvoorbeeld: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Onthouden van bezoek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Isoleren van sociale contacten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Opzeggen abonnementen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Post weghouden bij oudere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F65CAE-0946-8B5D-B10E-6AEE37EDC6D2}"/>
              </a:ext>
            </a:extLst>
          </p:cNvPr>
          <p:cNvSpPr txBox="1"/>
          <p:nvPr/>
        </p:nvSpPr>
        <p:spPr>
          <a:xfrm>
            <a:off x="6430297" y="3322468"/>
            <a:ext cx="466678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Voorbeelden van signalen: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Weinig tot geen bezoek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Nooit alleen in gezelschap kunnen zijn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Weinig tot geen informatie over de oudere krijgen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Onbeantwoorde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Geen hobby’s (meer) beoefenen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E670BBF-970F-F7FD-4DDC-C65885120CDE}"/>
              </a:ext>
            </a:extLst>
          </p:cNvPr>
          <p:cNvSpPr txBox="1"/>
          <p:nvPr/>
        </p:nvSpPr>
        <p:spPr>
          <a:xfrm>
            <a:off x="539573" y="1746348"/>
            <a:ext cx="5452853" cy="2970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Mevrouw van 88 jaar: “Ik wil graag iedere week op bezoek bij mijn zus.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Omdat ik oud ben en niet meer zelfstandig een uur met de trein kan reizen, moet ik gebracht worden.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Maar niemand brengt mij. </a:t>
            </a:r>
          </a:p>
          <a:p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Ik krijg te horen: ‘Zeur niet zo, oud mens’.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Als ik toch blijf vragen, dan krijg ik een klap. </a:t>
            </a:r>
          </a:p>
          <a:p>
            <a:r>
              <a:rPr lang="nl-NL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Ik zie mijn zus nooit”. </a:t>
            </a:r>
          </a:p>
          <a:p>
            <a:endParaRPr lang="nl-NL" sz="17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963356E-B839-C22D-24F3-0FBCB37A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745" y="164691"/>
            <a:ext cx="21337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746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57ebf7-e8cb-4326-86a7-eb96305b8051">
      <Terms xmlns="http://schemas.microsoft.com/office/infopath/2007/PartnerControls"/>
    </lcf76f155ced4ddcb4097134ff3c332f>
    <TaxCatchAll xmlns="b147115c-c09f-405a-b53f-fe467ced87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DC981A033F940BCFA08F742472186" ma:contentTypeVersion="12" ma:contentTypeDescription="Een nieuw document maken." ma:contentTypeScope="" ma:versionID="fcdb8c04a1a4744a6f0bd2263fdbc051">
  <xsd:schema xmlns:xsd="http://www.w3.org/2001/XMLSchema" xmlns:xs="http://www.w3.org/2001/XMLSchema" xmlns:p="http://schemas.microsoft.com/office/2006/metadata/properties" xmlns:ns2="c457ebf7-e8cb-4326-86a7-eb96305b8051" xmlns:ns3="b147115c-c09f-405a-b53f-fe467ced870b" targetNamespace="http://schemas.microsoft.com/office/2006/metadata/properties" ma:root="true" ma:fieldsID="5659ee8f50aad2aaf486e7d230b85151" ns2:_="" ns3:_="">
    <xsd:import namespace="c457ebf7-e8cb-4326-86a7-eb96305b8051"/>
    <xsd:import namespace="b147115c-c09f-405a-b53f-fe467ced870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7ebf7-e8cb-4326-86a7-eb96305b805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6892deac-28a3-42f7-af8d-8ccc91ca4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115c-c09f-405a-b53f-fe467ced870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4bd338b-44b7-4fb0-97f6-0f77a8790736}" ma:internalName="TaxCatchAll" ma:showField="CatchAllData" ma:web="b147115c-c09f-405a-b53f-fe467ced87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91F3DF-1C0E-4FCF-8433-415EBC770915}">
  <ds:schemaRefs>
    <ds:schemaRef ds:uri="http://schemas.microsoft.com/office/2006/metadata/properties"/>
    <ds:schemaRef ds:uri="http://schemas.microsoft.com/office/infopath/2007/PartnerControls"/>
    <ds:schemaRef ds:uri="c457ebf7-e8cb-4326-86a7-eb96305b8051"/>
    <ds:schemaRef ds:uri="b147115c-c09f-405a-b53f-fe467ced870b"/>
  </ds:schemaRefs>
</ds:datastoreItem>
</file>

<file path=customXml/itemProps2.xml><?xml version="1.0" encoding="utf-8"?>
<ds:datastoreItem xmlns:ds="http://schemas.openxmlformats.org/officeDocument/2006/customXml" ds:itemID="{BA8DBF8F-2B15-4800-86D1-2C5DAE4AA4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56E3FF-7BA1-451A-90F4-1E7294D658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57ebf7-e8cb-4326-86a7-eb96305b8051"/>
    <ds:schemaRef ds:uri="b147115c-c09f-405a-b53f-fe467ced87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1483</Words>
  <Application>Microsoft Office PowerPoint</Application>
  <PresentationFormat>Breedbeeld</PresentationFormat>
  <Paragraphs>237</Paragraphs>
  <Slides>13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Facet</vt:lpstr>
      <vt:lpstr>PowerPoint-presentatie</vt:lpstr>
      <vt:lpstr>Definitie ouderenmishandeling</vt:lpstr>
      <vt:lpstr>Profielen ouderenmishandeling </vt:lpstr>
      <vt:lpstr>FYSIEK GEWELD</vt:lpstr>
      <vt:lpstr>PSYCHISCH GEWELD</vt:lpstr>
      <vt:lpstr>VERWAARLOZING</vt:lpstr>
      <vt:lpstr>SEKSUEEL GEWELD</vt:lpstr>
      <vt:lpstr>FINANCIËLE UITBUITING</vt:lpstr>
      <vt:lpstr>SCHENDING VAN RECHTEN</vt:lpstr>
      <vt:lpstr>SCHENDING VAN RECHTEN</vt:lpstr>
      <vt:lpstr>WAT KUNT U DOEN?</vt:lpstr>
      <vt:lpstr>VEILIG THUIS </vt:lpstr>
      <vt:lpstr>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Karin Jong, de</dc:creator>
  <cp:lastModifiedBy>Anjali van Eeten</cp:lastModifiedBy>
  <cp:revision>38</cp:revision>
  <dcterms:created xsi:type="dcterms:W3CDTF">2021-05-17T13:50:46Z</dcterms:created>
  <dcterms:modified xsi:type="dcterms:W3CDTF">2024-01-17T14:21:53Z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0x0101007C7DC981A033F940BCFA08F742472186</vt:lpwstr>
  </property>
</Properties>
</file>